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74" r:id="rId5"/>
    <p:sldId id="275" r:id="rId6"/>
    <p:sldId id="377" r:id="rId7"/>
    <p:sldId id="368" r:id="rId8"/>
    <p:sldId id="383" r:id="rId9"/>
    <p:sldId id="484" r:id="rId10"/>
    <p:sldId id="364" r:id="rId11"/>
    <p:sldId id="385" r:id="rId12"/>
    <p:sldId id="386" r:id="rId13"/>
    <p:sldId id="384" r:id="rId14"/>
  </p:sldIdLst>
  <p:sldSz cx="9144000" cy="6858000" type="screen4x3"/>
  <p:notesSz cx="7315200" cy="96012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88E"/>
    <a:srgbClr val="003463"/>
    <a:srgbClr val="2DA5D7"/>
    <a:srgbClr val="000000"/>
    <a:srgbClr val="929191"/>
    <a:srgbClr val="666666"/>
    <a:srgbClr val="004C93"/>
    <a:srgbClr val="0053A0"/>
    <a:srgbClr val="1C61A0"/>
    <a:srgbClr val="164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8" autoAdjust="0"/>
    <p:restoredTop sz="84218" autoAdjust="0"/>
  </p:normalViewPr>
  <p:slideViewPr>
    <p:cSldViewPr snapToGrid="0" snapToObjects="1">
      <p:cViewPr varScale="1">
        <p:scale>
          <a:sx n="54" d="100"/>
          <a:sy n="54" d="100"/>
        </p:scale>
        <p:origin x="1644" y="40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2DA5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EAD-488D-881B-A82AFA2729CB}"/>
              </c:ext>
            </c:extLst>
          </c:dPt>
          <c:dPt>
            <c:idx val="2"/>
            <c:invertIfNegative val="0"/>
            <c:bubble3D val="0"/>
            <c:spPr>
              <a:solidFill>
                <a:srgbClr val="2DA5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EAD-488D-881B-A82AFA2729CB}"/>
              </c:ext>
            </c:extLst>
          </c:dPt>
          <c:dPt>
            <c:idx val="3"/>
            <c:invertIfNegative val="0"/>
            <c:bubble3D val="0"/>
            <c:spPr>
              <a:solidFill>
                <a:srgbClr val="2DA5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EAD-488D-881B-A82AFA2729CB}"/>
              </c:ext>
            </c:extLst>
          </c:dPt>
          <c:dPt>
            <c:idx val="4"/>
            <c:invertIfNegative val="0"/>
            <c:bubble3D val="0"/>
            <c:spPr>
              <a:solidFill>
                <a:srgbClr val="2DA5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EAD-488D-881B-A82AFA2729CB}"/>
              </c:ext>
            </c:extLst>
          </c:dPt>
          <c:dPt>
            <c:idx val="5"/>
            <c:invertIfNegative val="0"/>
            <c:bubble3D val="0"/>
            <c:spPr>
              <a:solidFill>
                <a:srgbClr val="2DA5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EAD-488D-881B-A82AFA2729CB}"/>
              </c:ext>
            </c:extLst>
          </c:dPt>
          <c:dPt>
            <c:idx val="6"/>
            <c:invertIfNegative val="0"/>
            <c:bubble3D val="0"/>
            <c:spPr>
              <a:solidFill>
                <a:srgbClr val="2DA5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EAD-488D-881B-A82AFA2729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Average week</c:v>
                </c:pt>
                <c:pt idx="1">
                  <c:v>Memorial Day</c:v>
                </c:pt>
                <c:pt idx="2">
                  <c:v>4th of July</c:v>
                </c:pt>
                <c:pt idx="3">
                  <c:v>Labor Day</c:v>
                </c:pt>
                <c:pt idx="4">
                  <c:v>Veterans Day</c:v>
                </c:pt>
                <c:pt idx="5">
                  <c:v>Thanksgiving</c:v>
                </c:pt>
                <c:pt idx="6">
                  <c:v>Christmas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0.77</c:v>
                </c:pt>
                <c:pt idx="1">
                  <c:v>0.78</c:v>
                </c:pt>
                <c:pt idx="2">
                  <c:v>0.76</c:v>
                </c:pt>
                <c:pt idx="3">
                  <c:v>0.76</c:v>
                </c:pt>
                <c:pt idx="4">
                  <c:v>0.78</c:v>
                </c:pt>
                <c:pt idx="5">
                  <c:v>0.77</c:v>
                </c:pt>
                <c:pt idx="6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EAD-488D-881B-A82AFA2729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50"/>
        <c:axId val="176962704"/>
        <c:axId val="176963264"/>
      </c:barChart>
      <c:catAx>
        <c:axId val="176962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vert="horz" wrap="square" anchor="b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963264"/>
        <c:crosses val="autoZero"/>
        <c:auto val="1"/>
        <c:lblAlgn val="ctr"/>
        <c:lblOffset val="100"/>
        <c:noMultiLvlLbl val="0"/>
      </c:catAx>
      <c:valAx>
        <c:axId val="176963264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76962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34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B8B-4F59-BA9D-77169B21482D}"/>
              </c:ext>
            </c:extLst>
          </c:dPt>
          <c:dPt>
            <c:idx val="1"/>
            <c:invertIfNegative val="0"/>
            <c:bubble3D val="0"/>
            <c:spPr>
              <a:solidFill>
                <a:srgbClr val="2DA5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B8B-4F59-BA9D-77169B21482D}"/>
              </c:ext>
            </c:extLst>
          </c:dPt>
          <c:dPt>
            <c:idx val="2"/>
            <c:invertIfNegative val="0"/>
            <c:bubble3D val="0"/>
            <c:spPr>
              <a:solidFill>
                <a:srgbClr val="2DA5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B8B-4F59-BA9D-77169B21482D}"/>
              </c:ext>
            </c:extLst>
          </c:dPt>
          <c:dPt>
            <c:idx val="3"/>
            <c:invertIfNegative val="0"/>
            <c:bubble3D val="0"/>
            <c:spPr>
              <a:solidFill>
                <a:srgbClr val="2DA5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B8B-4F59-BA9D-77169B21482D}"/>
              </c:ext>
            </c:extLst>
          </c:dPt>
          <c:dPt>
            <c:idx val="4"/>
            <c:invertIfNegative val="0"/>
            <c:bubble3D val="0"/>
            <c:spPr>
              <a:solidFill>
                <a:srgbClr val="2DA5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B8B-4F59-BA9D-77169B21482D}"/>
              </c:ext>
            </c:extLst>
          </c:dPt>
          <c:dPt>
            <c:idx val="5"/>
            <c:invertIfNegative val="0"/>
            <c:bubble3D val="0"/>
            <c:spPr>
              <a:solidFill>
                <a:srgbClr val="2DA5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B8B-4F59-BA9D-77169B21482D}"/>
              </c:ext>
            </c:extLst>
          </c:dPt>
          <c:dPt>
            <c:idx val="6"/>
            <c:invertIfNegative val="0"/>
            <c:bubble3D val="0"/>
            <c:spPr>
              <a:solidFill>
                <a:srgbClr val="2DA5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B8B-4F59-BA9D-77169B21482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Average week</c:v>
                </c:pt>
                <c:pt idx="1">
                  <c:v>Memorial Day</c:v>
                </c:pt>
                <c:pt idx="2">
                  <c:v>4th of July</c:v>
                </c:pt>
                <c:pt idx="3">
                  <c:v>Labor Day</c:v>
                </c:pt>
                <c:pt idx="4">
                  <c:v>Veterans Day</c:v>
                </c:pt>
                <c:pt idx="5">
                  <c:v>Thanksgiving</c:v>
                </c:pt>
                <c:pt idx="6">
                  <c:v>Christmas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0.52</c:v>
                </c:pt>
                <c:pt idx="1">
                  <c:v>0.52</c:v>
                </c:pt>
                <c:pt idx="2">
                  <c:v>0.5</c:v>
                </c:pt>
                <c:pt idx="3">
                  <c:v>0.51</c:v>
                </c:pt>
                <c:pt idx="4">
                  <c:v>0.53</c:v>
                </c:pt>
                <c:pt idx="5">
                  <c:v>0.51</c:v>
                </c:pt>
                <c:pt idx="6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B8B-4F59-BA9D-77169B214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50"/>
        <c:axId val="176962704"/>
        <c:axId val="176963264"/>
      </c:barChart>
      <c:catAx>
        <c:axId val="176962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vert="horz" wrap="square" anchor="b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963264"/>
        <c:crosses val="autoZero"/>
        <c:auto val="1"/>
        <c:lblAlgn val="ctr"/>
        <c:lblOffset val="100"/>
        <c:noMultiLvlLbl val="0"/>
      </c:catAx>
      <c:valAx>
        <c:axId val="176963264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76962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F8516-2899-B645-A02E-84909ADB0A7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  <p:txBody>
          <a:bodyPr lIns="96647" tIns="48324" rIns="96647" bIns="48324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75360" y="4560570"/>
            <a:ext cx="5364480" cy="4320540"/>
          </a:xfrm>
          <a:prstGeom prst="rect">
            <a:avLst/>
          </a:prstGeom>
        </p:spPr>
        <p:txBody>
          <a:bodyPr lIns="96647" tIns="48324" rIns="96647" bIns="48324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18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79FB13-CB9E-CA4E-BEDE-1ABE7BC6903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457189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1270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9F8CAB-F4C1-4FBA-9083-821A3F89BBE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Helvetica"/>
                <a:sym typeface="Calibri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Helvetica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1446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18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79FB13-CB9E-CA4E-BEDE-1ABE7BC6903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457189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8200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18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9F8CAB-F4C1-4FBA-9083-821A3F89BBE3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457189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9295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3025" y="1527175"/>
            <a:ext cx="5497513" cy="4122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18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A829E4-7B8F-48ED-BCF8-1C0A3C644052}" type="slidenum">
              <a:rPr kumimoji="0" lang="en-JM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457189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JM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4398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9F8CAB-F4C1-4FBA-9083-821A3F89BBE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/>
                <a:sym typeface="Calibri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Helvetica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7804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A8FE1C-F464-440B-95BD-6D61A9C5AE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/>
                <a:sym typeface="Calibri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Helvetica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7200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18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9F8CAB-F4C1-4FBA-9083-821A3F89BBE3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457189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1960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Shape 86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62" name="Shape 8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9884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635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3" name="Picture 2" descr="A picture containing text, clock, gauge&#10;&#10;Description automatically generated">
            <a:extLst>
              <a:ext uri="{FF2B5EF4-FFF2-40B4-BE49-F238E27FC236}">
                <a16:creationId xmlns:a16="http://schemas.microsoft.com/office/drawing/2014/main" id="{9E13C04D-2CF6-3548-922A-E5E0ED1A58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77" y="6441999"/>
            <a:ext cx="1039309" cy="35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/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0" name="Picture 9" descr="A picture containing text, clock, gauge&#10;&#10;Description automatically generated">
            <a:extLst>
              <a:ext uri="{FF2B5EF4-FFF2-40B4-BE49-F238E27FC236}">
                <a16:creationId xmlns:a16="http://schemas.microsoft.com/office/drawing/2014/main" id="{685A67A2-A859-864E-B6A9-69336E84F70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77" y="6441999"/>
            <a:ext cx="1039309" cy="35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picture containing text, clock, gauge&#10;&#10;Description automatically generated">
            <a:extLst>
              <a:ext uri="{FF2B5EF4-FFF2-40B4-BE49-F238E27FC236}">
                <a16:creationId xmlns:a16="http://schemas.microsoft.com/office/drawing/2014/main" id="{363104BF-6FF3-7043-8436-2C29636AA4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77" y="6441999"/>
            <a:ext cx="1039309" cy="35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clock, gauge&#10;&#10;Description automatically generated">
            <a:extLst>
              <a:ext uri="{FF2B5EF4-FFF2-40B4-BE49-F238E27FC236}">
                <a16:creationId xmlns:a16="http://schemas.microsoft.com/office/drawing/2014/main" id="{4669EE6A-C7E6-F94E-96B5-FF4D1E4BA6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77" y="6441999"/>
            <a:ext cx="1039309" cy="35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 descr="A picture containing text, clock, gauge&#10;&#10;Description automatically generated">
            <a:extLst>
              <a:ext uri="{FF2B5EF4-FFF2-40B4-BE49-F238E27FC236}">
                <a16:creationId xmlns:a16="http://schemas.microsoft.com/office/drawing/2014/main" id="{09B64638-DD1C-1547-AA3D-80FD5697CA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91" y="6391113"/>
            <a:ext cx="927621" cy="31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/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6"/>
          <p:cNvSpPr txBox="1">
            <a:spLocks noChangeArrowheads="1"/>
          </p:cNvSpPr>
          <p:nvPr/>
        </p:nvSpPr>
        <p:spPr bwMode="auto">
          <a:xfrm>
            <a:off x="3" y="6385221"/>
            <a:ext cx="88143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spcBef>
                <a:spcPct val="20000"/>
              </a:spcBef>
              <a:buFont typeface="Arial" pitchFamily="34" charset="0"/>
              <a:buNone/>
              <a:defRPr sz="800" i="1">
                <a:latin typeface="Arial" panose="020B0604020202020204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6857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Verdana"/>
                <a:sym typeface="Helvetica"/>
              </a:rPr>
              <a:t>Source: Nielsen Audio, 48 PPM Markets, Weekly </a:t>
            </a:r>
            <a:r>
              <a:rPr kumimoji="0" lang="en-US" altLang="en-US" sz="1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Verdana"/>
                <a:sym typeface="Helvetica"/>
              </a:rPr>
              <a:t>Cume</a:t>
            </a:r>
            <a:r>
              <a: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Verdana"/>
                <a:sym typeface="Helvetica"/>
              </a:rPr>
              <a:t> Rating, M-</a:t>
            </a:r>
            <a:r>
              <a:rPr kumimoji="0" lang="en-US" altLang="en-US" sz="1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Verdana"/>
                <a:sym typeface="Helvetica"/>
              </a:rPr>
              <a:t>Su</a:t>
            </a:r>
            <a:r>
              <a: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Verdana"/>
                <a:sym typeface="Helvetica"/>
              </a:rPr>
              <a:t> 12m-12m, November 2023 – October 2024</a:t>
            </a:r>
          </a:p>
          <a:p>
            <a:pPr marL="0" marR="0" lvl="0" indent="0" algn="l" defTabSz="6857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Verdana"/>
                <a:sym typeface="Helvetica"/>
              </a:rPr>
              <a:t>Holidays reflect corresponding PPM survey weeks in 2023-2024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ＭＳ Ｐゴシック" pitchFamily="34" charset="-128"/>
              <a:cs typeface="Verdana"/>
              <a:sym typeface="Helvetic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86298" y="1570969"/>
            <a:ext cx="6371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Calibri"/>
              </a:rPr>
              <a:t>% of adults 18+ reached by AM/FM radio, Monday through Sunday midnight-midnight</a:t>
            </a:r>
          </a:p>
        </p:txBody>
      </p:sp>
      <p:sp>
        <p:nvSpPr>
          <p:cNvPr id="6" name="Rectangle 5"/>
          <p:cNvSpPr/>
          <p:nvPr/>
        </p:nvSpPr>
        <p:spPr>
          <a:xfrm>
            <a:off x="98064" y="102534"/>
            <a:ext cx="88417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178" rtl="0" eaLnBrk="1" fontAlgn="auto" latinLnBrk="0" hangingPunct="0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1588E"/>
                </a:solidFill>
                <a:effectLst/>
                <a:uLnTx/>
                <a:uFillTx/>
                <a:latin typeface="Century Gothic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AM/FM radio reaches consumers during holiday weeks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D7433B2-BB1B-44F8-9AB8-5864931D3FA1}"/>
              </a:ext>
            </a:extLst>
          </p:cNvPr>
          <p:cNvGraphicFramePr/>
          <p:nvPr/>
        </p:nvGraphicFramePr>
        <p:xfrm>
          <a:off x="204139" y="1924912"/>
          <a:ext cx="8735723" cy="4052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801281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0" y="501391"/>
            <a:ext cx="9144000" cy="26513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>
              <a:defRPr/>
            </a:pPr>
            <a:r>
              <a:rPr lang="en-US" sz="2000" spc="0" dirty="0">
                <a:solidFill>
                  <a:srgbClr val="01588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Case studies:</a:t>
            </a:r>
          </a:p>
          <a:p>
            <a:pPr>
              <a:defRPr/>
            </a:pPr>
            <a:r>
              <a:rPr lang="en-US" sz="4000" spc="0" dirty="0">
                <a:solidFill>
                  <a:srgbClr val="01588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AM/FM radio creates digital impact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09397" y="1563932"/>
            <a:ext cx="252520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189" hangingPunct="1">
              <a:defRPr/>
            </a:pPr>
            <a:r>
              <a:rPr lang="en-US" sz="1600" b="1" kern="1200" dirty="0">
                <a:solidFill>
                  <a:srgbClr val="2DA5D7"/>
                </a:solidFill>
                <a:latin typeface="Century Gothic" panose="020B0502020202020204" pitchFamily="34" charset="0"/>
                <a:sym typeface="Calibri"/>
              </a:rPr>
              <a:t>Amazon Prime Day:</a:t>
            </a:r>
          </a:p>
          <a:p>
            <a:pPr algn="ctr" defTabSz="457189" hangingPunct="1">
              <a:defRPr/>
            </a:pPr>
            <a:r>
              <a:rPr lang="en-US" sz="1600" b="1" kern="1200" dirty="0">
                <a:solidFill>
                  <a:srgbClr val="2DA5D7"/>
                </a:solidFill>
                <a:latin typeface="Century Gothic" panose="020B0502020202020204" pitchFamily="34" charset="0"/>
                <a:sym typeface="Calibri"/>
              </a:rPr>
              <a:t>Strongest sales conversion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21397" y="1687042"/>
            <a:ext cx="293615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189" hangingPunct="1">
              <a:defRPr/>
            </a:pPr>
            <a:r>
              <a:rPr lang="en-US" sz="1600" b="1" kern="1200" dirty="0">
                <a:solidFill>
                  <a:srgbClr val="2DA5D7"/>
                </a:solidFill>
                <a:latin typeface="Century Gothic" panose="020B0502020202020204" pitchFamily="34" charset="0"/>
                <a:sym typeface="Calibri"/>
              </a:rPr>
              <a:t>Home improvement brand:</a:t>
            </a:r>
          </a:p>
          <a:p>
            <a:pPr algn="ctr" defTabSz="457189" hangingPunct="1">
              <a:defRPr/>
            </a:pPr>
            <a:r>
              <a:rPr lang="en-US" sz="1600" b="1" kern="1200" dirty="0">
                <a:solidFill>
                  <a:srgbClr val="2DA5D7"/>
                </a:solidFill>
                <a:latin typeface="Century Gothic" panose="020B0502020202020204" pitchFamily="34" charset="0"/>
                <a:sym typeface="Calibri"/>
              </a:rPr>
              <a:t>Significant website visitation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37676" y="2956262"/>
            <a:ext cx="286865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09570" hangingPunct="1">
              <a:lnSpc>
                <a:spcPts val="1600"/>
              </a:lnSpc>
              <a:defRPr/>
            </a:pPr>
            <a:r>
              <a:rPr lang="en-US" sz="1600" kern="1200" dirty="0">
                <a:latin typeface="Century Gothic"/>
                <a:sym typeface="Calibri"/>
              </a:rPr>
              <a:t>AM/FM radio was most</a:t>
            </a:r>
            <a:br>
              <a:rPr lang="en-US" sz="1600" kern="1200" dirty="0">
                <a:latin typeface="Century Gothic"/>
                <a:sym typeface="Calibri"/>
              </a:rPr>
            </a:br>
            <a:r>
              <a:rPr lang="en-US" sz="1600" kern="1200" dirty="0">
                <a:latin typeface="Century Gothic"/>
                <a:sym typeface="Calibri"/>
              </a:rPr>
              <a:t>effective at converting awareness into purchases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74619" y="3043253"/>
            <a:ext cx="2726502" cy="50270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189" hangingPunct="1">
              <a:lnSpc>
                <a:spcPts val="1600"/>
              </a:lnSpc>
              <a:defRPr/>
            </a:pPr>
            <a:r>
              <a:rPr lang="en-US" sz="1600" kern="1200" dirty="0">
                <a:latin typeface="Century Gothic" panose="020B0502020202020204" pitchFamily="34" charset="0"/>
                <a:sym typeface="Calibri"/>
              </a:rPr>
              <a:t>Hearing the AM/FM radio campaign 3+ times drove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24645" y="3582074"/>
            <a:ext cx="1935460" cy="8874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189" hangingPunct="1">
              <a:lnSpc>
                <a:spcPts val="6200"/>
              </a:lnSpc>
              <a:defRPr/>
            </a:pPr>
            <a:r>
              <a:rPr lang="en-US" sz="5400" b="1" kern="1200" dirty="0">
                <a:solidFill>
                  <a:srgbClr val="003562"/>
                </a:solidFill>
                <a:latin typeface="Century Gothic" panose="020B0502020202020204" pitchFamily="34" charset="0"/>
                <a:sym typeface="Calibri"/>
              </a:rPr>
              <a:t>49%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330923" y="4514421"/>
            <a:ext cx="2613894" cy="50270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189" hangingPunct="1">
              <a:lnSpc>
                <a:spcPts val="1600"/>
              </a:lnSpc>
              <a:defRPr/>
            </a:pPr>
            <a:r>
              <a:rPr lang="en-US" sz="1600" kern="1200" dirty="0">
                <a:latin typeface="Century Gothic" panose="020B0502020202020204" pitchFamily="34" charset="0"/>
                <a:sym typeface="Calibri"/>
              </a:rPr>
              <a:t>to visit the retailer’s website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6447" y="1687043"/>
            <a:ext cx="284970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189" hangingPunct="1">
              <a:defRPr/>
            </a:pPr>
            <a:r>
              <a:rPr lang="en-US" sz="1600" b="1" kern="1200" dirty="0">
                <a:solidFill>
                  <a:srgbClr val="2DA5D7"/>
                </a:solidFill>
                <a:latin typeface="Century Gothic" panose="020B0502020202020204" pitchFamily="34" charset="0"/>
                <a:sym typeface="Calibri"/>
              </a:rPr>
              <a:t>330 auto dealers:</a:t>
            </a:r>
          </a:p>
          <a:p>
            <a:pPr algn="ctr" defTabSz="457189" hangingPunct="1">
              <a:defRPr/>
            </a:pPr>
            <a:r>
              <a:rPr lang="en-US" sz="1600" b="1" kern="1200" dirty="0">
                <a:solidFill>
                  <a:srgbClr val="2DA5D7"/>
                </a:solidFill>
                <a:latin typeface="Century Gothic" panose="020B0502020202020204" pitchFamily="34" charset="0"/>
                <a:sym typeface="Calibri"/>
              </a:rPr>
              <a:t>Increased website traffic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8918" y="3187240"/>
            <a:ext cx="2495095" cy="2975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09570" hangingPunct="1">
              <a:lnSpc>
                <a:spcPts val="1600"/>
              </a:lnSpc>
              <a:defRPr/>
            </a:pPr>
            <a:r>
              <a:rPr lang="en-US" sz="1600" kern="1200" dirty="0">
                <a:latin typeface="Century Gothic"/>
                <a:sym typeface="Calibri"/>
              </a:rPr>
              <a:t>Auto dealers see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8267" y="4288659"/>
            <a:ext cx="2166066" cy="9130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09570" hangingPunct="1">
              <a:lnSpc>
                <a:spcPts val="1600"/>
              </a:lnSpc>
              <a:defRPr/>
            </a:pPr>
            <a:r>
              <a:rPr lang="en-US" sz="1600" kern="1200" dirty="0">
                <a:latin typeface="Century Gothic"/>
                <a:sym typeface="Calibri"/>
              </a:rPr>
              <a:t>more new website visitors when</a:t>
            </a:r>
            <a:br>
              <a:rPr lang="en-US" sz="1600" kern="1200" dirty="0">
                <a:latin typeface="Century Gothic"/>
                <a:sym typeface="Calibri"/>
              </a:rPr>
            </a:br>
            <a:r>
              <a:rPr lang="en-US" sz="1600" kern="1200" dirty="0">
                <a:latin typeface="Century Gothic"/>
                <a:sym typeface="Calibri"/>
              </a:rPr>
              <a:t>AM/FM radio ads are airing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884" y="3477626"/>
            <a:ext cx="213313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189" hangingPunct="1">
              <a:defRPr/>
            </a:pPr>
            <a:r>
              <a:rPr lang="en-US" sz="5400" b="1" kern="1200" dirty="0">
                <a:solidFill>
                  <a:srgbClr val="003562"/>
                </a:solidFill>
                <a:latin typeface="Century Gothic" panose="020B0502020202020204" pitchFamily="34" charset="0"/>
                <a:sym typeface="Calibri"/>
              </a:rPr>
              <a:t>+11%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577" y="3655914"/>
            <a:ext cx="768936" cy="776756"/>
          </a:xfrm>
          <a:prstGeom prst="rect">
            <a:avLst/>
          </a:prstGeom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-351" y="6364810"/>
            <a:ext cx="744314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189">
              <a:spcBef>
                <a:spcPts val="0"/>
              </a:spcBef>
              <a:buNone/>
              <a:defRPr/>
            </a:pPr>
            <a:r>
              <a:rPr lang="en-US" altLang="en-US" sz="700" kern="1200" dirty="0">
                <a:solidFill>
                  <a:prstClr val="whit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Source: </a:t>
            </a:r>
            <a:r>
              <a:rPr lang="en-US" sz="700" kern="1200" dirty="0">
                <a:solidFill>
                  <a:prstClr val="whit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Auto dealers: </a:t>
            </a:r>
            <a:r>
              <a:rPr lang="en-US" sz="700" kern="1200" dirty="0" err="1">
                <a:solidFill>
                  <a:prstClr val="whit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NumericOwl</a:t>
            </a:r>
            <a:r>
              <a:rPr lang="en-US" sz="700" kern="1200" dirty="0">
                <a:solidFill>
                  <a:prstClr val="whit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, Automotive January 2018-September 2018</a:t>
            </a:r>
            <a:r>
              <a:rPr lang="en-US" altLang="en-US" sz="700" kern="1200" dirty="0">
                <a:solidFill>
                  <a:prstClr val="whit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. Amazon Prime Day: Westwood One Radio Network Commissioned Study -  IPSOS Amazon Prime Day Survey of 2,010 Americans 18+ July 16, 2018-July 17, 2018 36-hour event. </a:t>
            </a:r>
            <a:r>
              <a:rPr lang="en-US" sz="700" kern="1200" dirty="0">
                <a:solidFill>
                  <a:prstClr val="whit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Home improvement brand: Nielsen Study - Westwood One Q3 2016 home improvement brand radio campaign.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92" y="3614361"/>
            <a:ext cx="776673" cy="718983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C9F0259-0A79-4B7F-A18A-B44F46A82331}"/>
              </a:ext>
            </a:extLst>
          </p:cNvPr>
          <p:cNvCxnSpPr>
            <a:cxnSpLocks/>
          </p:cNvCxnSpPr>
          <p:nvPr/>
        </p:nvCxnSpPr>
        <p:spPr>
          <a:xfrm>
            <a:off x="3160058" y="2854709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18906EF-EB52-4836-945E-5985B4329329}"/>
              </a:ext>
            </a:extLst>
          </p:cNvPr>
          <p:cNvCxnSpPr>
            <a:cxnSpLocks/>
          </p:cNvCxnSpPr>
          <p:nvPr/>
        </p:nvCxnSpPr>
        <p:spPr>
          <a:xfrm>
            <a:off x="6102440" y="2854709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0CBBC34-C70E-4EF1-AB5F-C91FF1F115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690" y="3725097"/>
            <a:ext cx="2822693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3332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6"/>
          <p:cNvSpPr txBox="1">
            <a:spLocks noChangeArrowheads="1"/>
          </p:cNvSpPr>
          <p:nvPr/>
        </p:nvSpPr>
        <p:spPr bwMode="auto">
          <a:xfrm>
            <a:off x="3" y="6385219"/>
            <a:ext cx="88143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spcBef>
                <a:spcPct val="20000"/>
              </a:spcBef>
              <a:buFont typeface="Arial" pitchFamily="34" charset="0"/>
              <a:buNone/>
              <a:defRPr sz="800" i="1">
                <a:latin typeface="Arial" panose="020B0604020202020204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6857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Verdana"/>
                <a:sym typeface="Helvetica"/>
              </a:rPr>
              <a:t>Source: Nielsen Audio, 48 PPM Markets, Weekly </a:t>
            </a:r>
            <a:r>
              <a:rPr kumimoji="0" lang="en-US" altLang="en-US" sz="1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Verdana"/>
                <a:sym typeface="Helvetica"/>
              </a:rPr>
              <a:t>Cume</a:t>
            </a:r>
            <a:r>
              <a: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Verdana"/>
                <a:sym typeface="Helvetica"/>
              </a:rPr>
              <a:t> Rating, Sa-</a:t>
            </a:r>
            <a:r>
              <a:rPr kumimoji="0" lang="en-US" altLang="en-US" sz="1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Verdana"/>
                <a:sym typeface="Helvetica"/>
              </a:rPr>
              <a:t>Su</a:t>
            </a:r>
            <a:r>
              <a: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Verdana"/>
                <a:sym typeface="Helvetica"/>
              </a:rPr>
              <a:t> 12m-12m, November 2023 – October 2024</a:t>
            </a:r>
          </a:p>
          <a:p>
            <a:pPr marL="0" marR="0" lvl="0" indent="0" algn="l" defTabSz="6857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Verdana"/>
                <a:sym typeface="Helvetica"/>
              </a:rPr>
              <a:t>Holidays reflect corresponding PPM survey weeks in 2023-2024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ＭＳ Ｐゴシック" pitchFamily="34" charset="-128"/>
              <a:cs typeface="Verdana"/>
              <a:sym typeface="Helvetic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86299" y="1672320"/>
            <a:ext cx="6371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Calibri"/>
              </a:rPr>
              <a:t>% of adults 18+ reached by AM/FM radio, Saturday through Sunday midnight-midnight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2334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178" rtl="0" eaLnBrk="1" fontAlgn="auto" latinLnBrk="0" hangingPunct="0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1588E"/>
                </a:solidFill>
                <a:effectLst/>
                <a:uLnTx/>
                <a:uFillTx/>
                <a:latin typeface="Century Gothic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AM/FM radio reaches consumers during holiday weekends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2183B77-54F2-475A-AD82-00EC1B7D7843}"/>
              </a:ext>
            </a:extLst>
          </p:cNvPr>
          <p:cNvGraphicFramePr/>
          <p:nvPr/>
        </p:nvGraphicFramePr>
        <p:xfrm>
          <a:off x="204139" y="2197712"/>
          <a:ext cx="8735723" cy="397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469525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Box 26"/>
          <p:cNvSpPr txBox="1">
            <a:spLocks noChangeArrowheads="1"/>
          </p:cNvSpPr>
          <p:nvPr/>
        </p:nvSpPr>
        <p:spPr bwMode="auto">
          <a:xfrm>
            <a:off x="1" y="6463648"/>
            <a:ext cx="58477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342900" eaLnBrk="1" hangingPunct="1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sz="1000" dirty="0">
                <a:solidFill>
                  <a:prstClr val="white"/>
                </a:solidFill>
                <a:latin typeface="Century Gothic" panose="020B0502020202020204" pitchFamily="34" charset="0"/>
                <a:cs typeface="Verdana"/>
                <a:sym typeface="Calibri"/>
              </a:rPr>
              <a:t>Source: </a:t>
            </a:r>
            <a:r>
              <a:rPr lang="en-US" sz="1000" dirty="0">
                <a:solidFill>
                  <a:prstClr val="white"/>
                </a:solidFill>
                <a:latin typeface="Century Gothic" panose="020B0502020202020204" pitchFamily="34" charset="0"/>
                <a:cs typeface="Verdana"/>
                <a:sym typeface="Calibri"/>
              </a:rPr>
              <a:t>MARU/Matchbox National Community Study – October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80397" y="1608551"/>
            <a:ext cx="5383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189"/>
            <a:r>
              <a:rPr lang="en-US" b="1" dirty="0">
                <a:solidFill>
                  <a:schemeClr val="tx1"/>
                </a:solidFill>
                <a:latin typeface="Century Gothic"/>
                <a:sym typeface="Calibri"/>
              </a:rPr>
              <a:t>Where consumers plan to do holiday shopping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8420" y="361766"/>
            <a:ext cx="8787160" cy="6369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>
              <a:lnSpc>
                <a:spcPts val="2400"/>
              </a:lnSpc>
              <a:defRPr/>
            </a:pPr>
            <a:r>
              <a:rPr lang="en-US" sz="3200" spc="0" dirty="0">
                <a:solidFill>
                  <a:srgbClr val="01588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Consumers shop at brick and mortar stores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72DEC7-C032-4F00-869C-89CF269F9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75" y="2067240"/>
            <a:ext cx="8492464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3269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35480" y="1659857"/>
            <a:ext cx="767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b="1" dirty="0">
                <a:solidFill>
                  <a:schemeClr val="tx1"/>
                </a:solidFill>
                <a:latin typeface="Century Gothic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Correlation of purchase activity with media usage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9343" y="5347209"/>
            <a:ext cx="8325315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lnSpc>
                <a:spcPts val="1275"/>
              </a:lnSpc>
            </a:pPr>
            <a:r>
              <a:rPr lang="en-US" sz="1200" b="1" dirty="0">
                <a:latin typeface="Century Gothic"/>
                <a:sym typeface="Calibri"/>
              </a:rPr>
              <a:t>How to read: </a:t>
            </a:r>
            <a:r>
              <a:rPr lang="en-US" sz="1200" dirty="0">
                <a:latin typeface="Century Gothic"/>
                <a:sym typeface="Calibri"/>
              </a:rPr>
              <a:t>This chart shows a metric called a correlation. The greater the number, the greater the relationship between media exposure and purchase decisions. 0.91 for audio ads indicates a strong relationship between audio ad exposure and purchase decisions. </a:t>
            </a:r>
          </a:p>
        </p:txBody>
      </p:sp>
      <p:sp>
        <p:nvSpPr>
          <p:cNvPr id="8" name="TextBox 26"/>
          <p:cNvSpPr txBox="1">
            <a:spLocks noChangeArrowheads="1"/>
          </p:cNvSpPr>
          <p:nvPr/>
        </p:nvSpPr>
        <p:spPr bwMode="auto">
          <a:xfrm>
            <a:off x="0" y="6427432"/>
            <a:ext cx="72586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342900" eaLnBrk="1" hangingPunct="1">
              <a:spcBef>
                <a:spcPct val="0"/>
              </a:spcBef>
              <a:buNone/>
            </a:pPr>
            <a:r>
              <a:rPr lang="en-US" altLang="en-US" sz="1000" dirty="0">
                <a:solidFill>
                  <a:prstClr val="white"/>
                </a:solidFill>
                <a:latin typeface="Century Gothic" panose="020B0502020202020204" pitchFamily="34" charset="0"/>
                <a:cs typeface="Verdana"/>
                <a:sym typeface="Calibri"/>
              </a:rPr>
              <a:t>Source: </a:t>
            </a:r>
            <a:r>
              <a:rPr lang="en-US" altLang="en-US" sz="1000" dirty="0" err="1">
                <a:solidFill>
                  <a:prstClr val="white"/>
                </a:solidFill>
                <a:latin typeface="Century Gothic" panose="020B0502020202020204" pitchFamily="34" charset="0"/>
                <a:cs typeface="Verdana"/>
                <a:sym typeface="Calibri"/>
              </a:rPr>
              <a:t>Starcom</a:t>
            </a:r>
            <a:r>
              <a:rPr lang="en-US" altLang="en-US" sz="1000" dirty="0">
                <a:solidFill>
                  <a:prstClr val="white"/>
                </a:solidFill>
                <a:latin typeface="Century Gothic" panose="020B0502020202020204" pitchFamily="34" charset="0"/>
                <a:cs typeface="Verdana"/>
                <a:sym typeface="Calibri"/>
              </a:rPr>
              <a:t> </a:t>
            </a:r>
            <a:r>
              <a:rPr lang="en-US" altLang="en-US" sz="1000" dirty="0" err="1">
                <a:solidFill>
                  <a:prstClr val="white"/>
                </a:solidFill>
                <a:latin typeface="Century Gothic" panose="020B0502020202020204" pitchFamily="34" charset="0"/>
                <a:cs typeface="Verdana"/>
                <a:sym typeface="Calibri"/>
              </a:rPr>
              <a:t>Mediavest</a:t>
            </a:r>
            <a:r>
              <a:rPr lang="en-US" altLang="en-US" sz="1000" dirty="0">
                <a:solidFill>
                  <a:prstClr val="white"/>
                </a:solidFill>
                <a:latin typeface="Century Gothic" panose="020B0502020202020204" pitchFamily="34" charset="0"/>
                <a:cs typeface="Verdana"/>
                <a:sym typeface="Calibri"/>
              </a:rPr>
              <a:t> Group | Reaching Consumers During the Purchasing Process | June 2016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311112"/>
            <a:ext cx="9144000" cy="60307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r>
              <a:rPr lang="en-US" sz="3200" spc="0" dirty="0">
                <a:solidFill>
                  <a:srgbClr val="01588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Audio and out-of-home media influence</a:t>
            </a:r>
            <a:br>
              <a:rPr lang="en-US" sz="3200" spc="0" dirty="0">
                <a:solidFill>
                  <a:srgbClr val="01588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</a:br>
            <a:r>
              <a:rPr lang="en-US" sz="3200" spc="0" dirty="0">
                <a:solidFill>
                  <a:srgbClr val="01588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purchase decisions most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9D3F3-DD3A-4369-85A9-CB3BCB99B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45" y="1634423"/>
            <a:ext cx="8407113" cy="37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2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364843"/>
            <a:ext cx="9144000" cy="453968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 defTabSz="685749" hangingPunct="1">
              <a:lnSpc>
                <a:spcPts val="3000"/>
              </a:lnSpc>
              <a:defRPr/>
            </a:pPr>
            <a:r>
              <a:rPr lang="en-US" sz="3200" b="1" kern="1200" dirty="0">
                <a:solidFill>
                  <a:srgbClr val="01588E"/>
                </a:solidFill>
                <a:latin typeface="Century Gothic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AM/FM radio rules in-car ad-supported audio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699" y="1581622"/>
            <a:ext cx="8964603" cy="377036"/>
          </a:xfrm>
          <a:prstGeom prst="rect">
            <a:avLst/>
          </a:prstGeom>
          <a:noFill/>
        </p:spPr>
        <p:txBody>
          <a:bodyPr wrap="square" lIns="68588" tIns="34295" rIns="68588" bIns="34295" rtlCol="0">
            <a:spAutoFit/>
          </a:bodyPr>
          <a:lstStyle/>
          <a:p>
            <a:pPr algn="ctr" defTabSz="685749" hangingPunct="1">
              <a:defRPr/>
            </a:pPr>
            <a:r>
              <a:rPr lang="en-US" sz="2000" b="1" kern="1200" dirty="0">
                <a:solidFill>
                  <a:schemeClr val="tx1"/>
                </a:solidFill>
                <a:latin typeface="Century Gothic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Share of ad-supported audio time spent in-car among persons 18+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99" y="6401606"/>
            <a:ext cx="5852660" cy="438592"/>
          </a:xfrm>
          <a:prstGeom prst="rect">
            <a:avLst/>
          </a:prstGeom>
        </p:spPr>
        <p:txBody>
          <a:bodyPr wrap="square" lIns="68588" tIns="34295" rIns="68588" bIns="34295">
            <a:spAutoFit/>
          </a:bodyPr>
          <a:lstStyle/>
          <a:p>
            <a:pPr lvl="0" defTabSz="342900" hangingPunct="1">
              <a:spcBef>
                <a:spcPct val="0"/>
              </a:spcBef>
              <a:defRPr/>
            </a:pPr>
            <a:r>
              <a:rPr lang="en-US" altLang="en-US" sz="800" kern="1200" dirty="0">
                <a:solidFill>
                  <a:prstClr val="white"/>
                </a:solidFill>
                <a:latin typeface="Century Gothic" panose="020B0502020202020204" pitchFamily="34" charset="0"/>
                <a:ea typeface="ＭＳ Ｐゴシック" pitchFamily="34" charset="-128"/>
                <a:cs typeface="Verdana"/>
              </a:rPr>
              <a:t>Source: Edison Research, "Share of Ear,” Q4 2023 – Q3 2024. Persons 18+, in the car; SiriusXM: Ad-supported: Spoken Word. Ad-free: Music; Podcasts listened to on streaming platforms are included in 'podcasts;' Percentages may not add up to 100 due to rounding.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0D914A-C1D8-42E5-B171-2D35F4D49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90" y="2087754"/>
            <a:ext cx="8205927" cy="38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2527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54158" y="392886"/>
            <a:ext cx="7635685" cy="4644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>
              <a:defRPr/>
            </a:pPr>
            <a:r>
              <a:rPr lang="en-US" sz="3200" spc="0" dirty="0">
                <a:solidFill>
                  <a:srgbClr val="01588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AM/FM radio reaches consumers on the path to purchase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6040" y="2322803"/>
            <a:ext cx="3552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hangingPunct="1">
              <a:defRPr/>
            </a:pPr>
            <a:r>
              <a:rPr lang="en-US" sz="1600" b="1" kern="1200" dirty="0">
                <a:solidFill>
                  <a:schemeClr val="tx1"/>
                </a:solidFill>
                <a:latin typeface="Century Gothic"/>
                <a:sym typeface="Calibri"/>
              </a:rPr>
              <a:t>AM/FM radio location of listening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96759" y="2240538"/>
            <a:ext cx="3455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hangingPunct="1">
              <a:defRPr/>
            </a:pPr>
            <a:r>
              <a:rPr lang="en-US" sz="1600" b="1" kern="1200" dirty="0">
                <a:solidFill>
                  <a:schemeClr val="tx1"/>
                </a:solidFill>
                <a:latin typeface="Century Gothic"/>
                <a:sym typeface="Calibri"/>
              </a:rPr>
              <a:t>Ad-supported pure-play streaming location of listening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86374" y="1475421"/>
            <a:ext cx="6571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hangingPunct="1">
              <a:defRPr/>
            </a:pPr>
            <a:r>
              <a:rPr lang="en-US" sz="2000" b="1" kern="1200" dirty="0">
                <a:solidFill>
                  <a:srgbClr val="2DA5D7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Most streaming listening occurs at home as background music</a:t>
            </a:r>
          </a:p>
        </p:txBody>
      </p:sp>
      <p:sp>
        <p:nvSpPr>
          <p:cNvPr id="20" name="TextBox 26"/>
          <p:cNvSpPr txBox="1">
            <a:spLocks noChangeArrowheads="1"/>
          </p:cNvSpPr>
          <p:nvPr/>
        </p:nvSpPr>
        <p:spPr bwMode="auto">
          <a:xfrm>
            <a:off x="-2" y="6341738"/>
            <a:ext cx="7239787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0" defTabSz="342900" eaLnBrk="1" hangingPunct="1">
              <a:lnSpc>
                <a:spcPts val="900"/>
              </a:lnSpc>
              <a:spcBef>
                <a:spcPct val="0"/>
              </a:spcBef>
              <a:buNone/>
              <a:defRPr/>
            </a:pPr>
            <a:r>
              <a:rPr lang="en-US" altLang="en-US" sz="900" kern="1200" dirty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Source: AM/FM location of listening: Nielsen National Regional Database for Persons 18+ - Q4 2022. Ad-supported pure-play streaming (Pandora (free), Spotify (free), Amazon Music, </a:t>
            </a:r>
            <a:r>
              <a:rPr lang="en-US" altLang="en-US" sz="900" kern="1200" dirty="0" err="1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iHeart</a:t>
            </a:r>
            <a:r>
              <a:rPr lang="en-US" altLang="en-US" sz="900" kern="1200" dirty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, SoundCloud, other streaming services): Edison Research, "Share of Ear,” Q4 2023 – Q3 2024. Persons 18+.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3F9F870-E24F-4A4C-9841-F4D0A1723867}"/>
              </a:ext>
            </a:extLst>
          </p:cNvPr>
          <p:cNvCxnSpPr>
            <a:cxnSpLocks/>
          </p:cNvCxnSpPr>
          <p:nvPr/>
        </p:nvCxnSpPr>
        <p:spPr>
          <a:xfrm>
            <a:off x="4572000" y="2955069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365A7811-07E1-42A2-8E78-7FA3D252E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83" y="3145287"/>
            <a:ext cx="7492633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5564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723077"/>
              </p:ext>
            </p:extLst>
          </p:nvPr>
        </p:nvGraphicFramePr>
        <p:xfrm>
          <a:off x="635820" y="1895476"/>
          <a:ext cx="7872360" cy="3326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0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0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0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24533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Total shoppers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Total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sales</a:t>
                      </a:r>
                      <a:endParaRPr lang="en-US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Return in sales per $1 of AM/FM radio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0955">
                <a:tc>
                  <a:txBody>
                    <a:bodyPr/>
                    <a:lstStyle/>
                    <a:p>
                      <a:pPr algn="ctr"/>
                      <a:r>
                        <a:rPr lang="en-US" sz="2200" b="1" kern="1200" dirty="0">
                          <a:solidFill>
                            <a:srgbClr val="003463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Department stores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3463"/>
                          </a:solidFill>
                          <a:latin typeface="Century Gothic" panose="020B0502020202020204" pitchFamily="34" charset="0"/>
                        </a:rPr>
                        <a:t>+3%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3463"/>
                          </a:solidFill>
                          <a:latin typeface="Century Gothic" panose="020B0502020202020204" pitchFamily="34" charset="0"/>
                        </a:rPr>
                        <a:t>+10%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3463"/>
                          </a:solidFill>
                          <a:latin typeface="Century Gothic" panose="020B0502020202020204" pitchFamily="34" charset="0"/>
                        </a:rPr>
                        <a:t>$17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0955"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2200" b="1" kern="1200" dirty="0">
                          <a:solidFill>
                            <a:srgbClr val="003463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Mass merchandisers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3463"/>
                          </a:solidFill>
                          <a:latin typeface="Century Gothic" panose="020B0502020202020204" pitchFamily="34" charset="0"/>
                        </a:rPr>
                        <a:t>+2%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3463"/>
                          </a:solidFill>
                          <a:latin typeface="Century Gothic" panose="020B0502020202020204" pitchFamily="34" charset="0"/>
                        </a:rPr>
                        <a:t>+1%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3463"/>
                          </a:solidFill>
                          <a:latin typeface="Century Gothic" panose="020B0502020202020204" pitchFamily="34" charset="0"/>
                        </a:rPr>
                        <a:t>$16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TextBox 26"/>
          <p:cNvSpPr txBox="1">
            <a:spLocks noChangeArrowheads="1"/>
          </p:cNvSpPr>
          <p:nvPr/>
        </p:nvSpPr>
        <p:spPr bwMode="auto">
          <a:xfrm>
            <a:off x="1" y="6465990"/>
            <a:ext cx="58477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685800">
              <a:spcAft>
                <a:spcPts val="900"/>
              </a:spcAft>
              <a:buNone/>
            </a:pPr>
            <a:r>
              <a:rPr lang="en-US" altLang="en-US" sz="1000" dirty="0">
                <a:solidFill>
                  <a:prstClr val="white"/>
                </a:solidFill>
                <a:latin typeface="Century Gothic" panose="020B0502020202020204" pitchFamily="34" charset="0"/>
                <a:cs typeface="Verdana"/>
                <a:sym typeface="Calibri"/>
              </a:rPr>
              <a:t>Source: </a:t>
            </a:r>
            <a:r>
              <a:rPr lang="en-US" sz="1000" dirty="0">
                <a:solidFill>
                  <a:prstClr val="white"/>
                </a:solidFill>
                <a:latin typeface="Century Gothic" panose="020B0502020202020204" pitchFamily="34" charset="0"/>
                <a:cs typeface="Verdana"/>
                <a:sym typeface="Calibri"/>
              </a:rPr>
              <a:t>Nielsen ROAS Studies 2015. based on 2014/2013 brand performance comparisons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377" y="1997321"/>
            <a:ext cx="602718" cy="778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248" y="1997322"/>
            <a:ext cx="776852" cy="7387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66" y="1790479"/>
            <a:ext cx="1066800" cy="51791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43584" y="371761"/>
            <a:ext cx="8856832" cy="6369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>
              <a:lnSpc>
                <a:spcPts val="2600"/>
              </a:lnSpc>
              <a:defRPr/>
            </a:pPr>
            <a:r>
              <a:rPr lang="en-US" sz="3200" spc="0" dirty="0">
                <a:solidFill>
                  <a:srgbClr val="01588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AM/FM radio drives ROI for retail</a:t>
            </a:r>
          </a:p>
        </p:txBody>
      </p:sp>
    </p:spTree>
    <p:extLst>
      <p:ext uri="{BB962C8B-B14F-4D97-AF65-F5344CB8AC3E}">
        <p14:creationId xmlns:p14="http://schemas.microsoft.com/office/powerpoint/2010/main" val="340690211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360613"/>
              </p:ext>
            </p:extLst>
          </p:nvPr>
        </p:nvGraphicFramePr>
        <p:xfrm>
          <a:off x="4572000" y="864220"/>
          <a:ext cx="4137102" cy="512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2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5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solidFill>
                            <a:srgbClr val="003463"/>
                          </a:solidFill>
                          <a:effectLst/>
                          <a:latin typeface="Century Gothic" panose="020B0502020202020204" pitchFamily="34" charset="0"/>
                        </a:rPr>
                        <a:t>Grocery</a:t>
                      </a:r>
                    </a:p>
                  </a:txBody>
                  <a:tcPr marL="857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3463"/>
                          </a:solidFill>
                          <a:effectLst/>
                          <a:latin typeface="Century Gothic" panose="020B0502020202020204" pitchFamily="34" charset="0"/>
                        </a:rPr>
                        <a:t>$23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5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solidFill>
                            <a:srgbClr val="003463"/>
                          </a:solidFill>
                          <a:effectLst/>
                          <a:latin typeface="Century Gothic" panose="020B0502020202020204" pitchFamily="34" charset="0"/>
                        </a:rPr>
                        <a:t>Auto aftermarket</a:t>
                      </a:r>
                    </a:p>
                  </a:txBody>
                  <a:tcPr marL="857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3463"/>
                          </a:solidFill>
                          <a:effectLst/>
                          <a:latin typeface="Century Gothic" panose="020B0502020202020204" pitchFamily="34" charset="0"/>
                        </a:rPr>
                        <a:t>$21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31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solidFill>
                            <a:srgbClr val="003463"/>
                          </a:solidFill>
                          <a:effectLst/>
                          <a:latin typeface="Century Gothic" panose="020B0502020202020204" pitchFamily="34" charset="0"/>
                        </a:rPr>
                        <a:t>Department store</a:t>
                      </a:r>
                    </a:p>
                  </a:txBody>
                  <a:tcPr marL="857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3463"/>
                          </a:solidFill>
                          <a:effectLst/>
                          <a:latin typeface="Century Gothic" panose="020B0502020202020204" pitchFamily="34" charset="0"/>
                        </a:rPr>
                        <a:t>$17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5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solidFill>
                            <a:srgbClr val="003463"/>
                          </a:solidFill>
                          <a:effectLst/>
                          <a:latin typeface="Century Gothic" panose="020B0502020202020204" pitchFamily="34" charset="0"/>
                        </a:rPr>
                        <a:t>Mass merchandiser</a:t>
                      </a:r>
                    </a:p>
                  </a:txBody>
                  <a:tcPr marL="857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3463"/>
                          </a:solidFill>
                          <a:effectLst/>
                          <a:latin typeface="Century Gothic" panose="020B0502020202020204" pitchFamily="34" charset="0"/>
                        </a:rPr>
                        <a:t>$16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544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solidFill>
                            <a:srgbClr val="003463"/>
                          </a:solidFill>
                          <a:effectLst/>
                          <a:latin typeface="Century Gothic" panose="020B0502020202020204" pitchFamily="34" charset="0"/>
                        </a:rPr>
                        <a:t>Home improvement retailer A</a:t>
                      </a:r>
                    </a:p>
                  </a:txBody>
                  <a:tcPr marL="857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3463"/>
                          </a:solidFill>
                          <a:effectLst/>
                          <a:latin typeface="Century Gothic" panose="020B0502020202020204" pitchFamily="34" charset="0"/>
                        </a:rPr>
                        <a:t>$15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5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solidFill>
                            <a:srgbClr val="003463"/>
                          </a:solidFill>
                          <a:effectLst/>
                          <a:latin typeface="Century Gothic" panose="020B0502020202020204" pitchFamily="34" charset="0"/>
                        </a:rPr>
                        <a:t>Gasoline retailer</a:t>
                      </a:r>
                    </a:p>
                  </a:txBody>
                  <a:tcPr marL="857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3463"/>
                          </a:solidFill>
                          <a:effectLst/>
                          <a:latin typeface="Century Gothic" panose="020B0502020202020204" pitchFamily="34" charset="0"/>
                        </a:rPr>
                        <a:t>$12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5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solidFill>
                            <a:srgbClr val="003463"/>
                          </a:solidFill>
                          <a:effectLst/>
                          <a:latin typeface="Century Gothic" panose="020B0502020202020204" pitchFamily="34" charset="0"/>
                        </a:rPr>
                        <a:t>Retail</a:t>
                      </a:r>
                    </a:p>
                  </a:txBody>
                  <a:tcPr marL="857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3463"/>
                          </a:solidFill>
                          <a:effectLst/>
                          <a:latin typeface="Century Gothic" panose="020B0502020202020204" pitchFamily="34" charset="0"/>
                        </a:rPr>
                        <a:t>$11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0544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solidFill>
                            <a:srgbClr val="003463"/>
                          </a:solidFill>
                          <a:effectLst/>
                          <a:latin typeface="Century Gothic" panose="020B0502020202020204" pitchFamily="34" charset="0"/>
                        </a:rPr>
                        <a:t>Home improvement retailer B</a:t>
                      </a:r>
                    </a:p>
                  </a:txBody>
                  <a:tcPr marL="857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3463"/>
                          </a:solidFill>
                          <a:effectLst/>
                          <a:latin typeface="Century Gothic" panose="020B0502020202020204" pitchFamily="34" charset="0"/>
                        </a:rPr>
                        <a:t>$9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8631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003463"/>
                          </a:solidFill>
                          <a:latin typeface="Century Gothic" panose="020B0502020202020204" pitchFamily="34" charset="0"/>
                        </a:rPr>
                        <a:t>Average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3463"/>
                          </a:solidFill>
                          <a:latin typeface="Century Gothic" panose="020B0502020202020204" pitchFamily="34" charset="0"/>
                        </a:rPr>
                        <a:t>$16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4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0" y="2140941"/>
            <a:ext cx="371946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 hangingPunct="1">
              <a:defRPr/>
            </a:pPr>
            <a:r>
              <a:rPr lang="en-US" sz="3800" b="1" dirty="0">
                <a:solidFill>
                  <a:prstClr val="white"/>
                </a:solidFill>
                <a:latin typeface="Century Gothic" panose="020B0502020202020204" pitchFamily="34" charset="0"/>
                <a:sym typeface="Century Gothic"/>
              </a:rPr>
              <a:t>$16 of retail sales per $1 spent in AM/FM radio</a:t>
            </a:r>
            <a:endParaRPr lang="en-US" sz="3800" b="1" kern="1200" dirty="0"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75596" y="6465531"/>
            <a:ext cx="14526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178" hangingPunct="1">
              <a:defRPr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sym typeface="Century Gothic"/>
              </a:rPr>
              <a:t>Source: Nielsen 2014-2019</a:t>
            </a:r>
          </a:p>
        </p:txBody>
      </p:sp>
    </p:spTree>
    <p:extLst>
      <p:ext uri="{BB962C8B-B14F-4D97-AF65-F5344CB8AC3E}">
        <p14:creationId xmlns:p14="http://schemas.microsoft.com/office/powerpoint/2010/main" val="66919203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2284" y="339937"/>
            <a:ext cx="6359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189">
              <a:defRPr/>
            </a:pPr>
            <a:r>
              <a:rPr lang="en-US" sz="3200" b="1" dirty="0">
                <a:solidFill>
                  <a:srgbClr val="01588E"/>
                </a:solidFill>
                <a:latin typeface="Century Gothic"/>
                <a:sym typeface="Calibri"/>
              </a:rPr>
              <a:t>AM/FM radio drives store traffic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42300" y="1633497"/>
            <a:ext cx="5059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189">
              <a:defRPr/>
            </a:pPr>
            <a:r>
              <a:rPr lang="en-US" sz="2000" b="1" dirty="0">
                <a:solidFill>
                  <a:schemeClr val="tx1"/>
                </a:solidFill>
                <a:latin typeface="Century Gothic"/>
                <a:sym typeface="Calibri"/>
              </a:rPr>
              <a:t>% store traffic lift among those exposed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269" y="6430533"/>
            <a:ext cx="5673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>
              <a:defRPr/>
            </a:pPr>
            <a:r>
              <a:rPr lang="en-US" sz="1000" dirty="0">
                <a:solidFill>
                  <a:prstClr val="white"/>
                </a:solidFill>
                <a:latin typeface="Century Gothic"/>
                <a:sym typeface="Calibri"/>
              </a:rPr>
              <a:t>Source: Radio Drives Store Traffic, Dial Report and the Radio Advertising Bureau, July 2018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5180184"/>
            <a:ext cx="17315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189">
              <a:defRPr/>
            </a:pPr>
            <a:r>
              <a:rPr lang="en-US" sz="1050" dirty="0">
                <a:latin typeface="Century Gothic"/>
                <a:sym typeface="Calibri"/>
              </a:rPr>
              <a:t>(average of 3 retailers)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1836" y="5408784"/>
            <a:ext cx="17315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189">
              <a:defRPr/>
            </a:pPr>
            <a:r>
              <a:rPr lang="en-US" sz="1050" dirty="0">
                <a:latin typeface="Century Gothic"/>
                <a:sym typeface="Calibri"/>
              </a:rPr>
              <a:t>(average of 3 retailers)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78419" y="5180184"/>
            <a:ext cx="17315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189">
              <a:defRPr/>
            </a:pPr>
            <a:r>
              <a:rPr lang="en-US" sz="1050" dirty="0">
                <a:latin typeface="Century Gothic"/>
                <a:sym typeface="Calibri"/>
              </a:rPr>
              <a:t>(average of 2 retailers)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63996" y="5180184"/>
            <a:ext cx="16466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189">
              <a:defRPr/>
            </a:pPr>
            <a:r>
              <a:rPr lang="en-US" sz="1050" dirty="0">
                <a:latin typeface="Century Gothic"/>
                <a:sym typeface="Calibri"/>
              </a:rPr>
              <a:t>(average of 2 dealers)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1A7B2F-B718-47EE-9396-42EC267A6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16" y="2341690"/>
            <a:ext cx="8839966" cy="33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1857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12">
    <a:dk1>
      <a:srgbClr val="000000"/>
    </a:dk1>
    <a:lt1>
      <a:sysClr val="window" lastClr="FFFFFF"/>
    </a:lt1>
    <a:dk2>
      <a:srgbClr val="003463"/>
    </a:dk2>
    <a:lt2>
      <a:srgbClr val="EEECE1"/>
    </a:lt2>
    <a:accent1>
      <a:srgbClr val="003463"/>
    </a:accent1>
    <a:accent2>
      <a:srgbClr val="01588E"/>
    </a:accent2>
    <a:accent3>
      <a:srgbClr val="0773B1"/>
    </a:accent3>
    <a:accent4>
      <a:srgbClr val="1F8EC5"/>
    </a:accent4>
    <a:accent5>
      <a:srgbClr val="2DA5D7"/>
    </a:accent5>
    <a:accent6>
      <a:srgbClr val="808080"/>
    </a:accent6>
    <a:hlink>
      <a:srgbClr val="FF0000"/>
    </a:hlink>
    <a:folHlink>
      <a:srgbClr val="800080"/>
    </a:folHlink>
  </a:clrScheme>
  <a:fontScheme name="Summer">
    <a:majorFont>
      <a:latin typeface="Century Gothic"/>
      <a:ea typeface=""/>
      <a:cs typeface=""/>
      <a:font script="Jpan" typeface="ヒラギノ丸ゴ Pro W4"/>
      <a:font script="Hans" typeface="宋体"/>
      <a:font script="Hant" typeface="新細明體"/>
    </a:majorFont>
    <a:minorFont>
      <a:latin typeface="Century Gothic"/>
      <a:ea typeface=""/>
      <a:cs typeface=""/>
      <a:font script="Jpan" typeface="ヒラギノ丸ゴ Pro W4"/>
      <a:font script="Hans" typeface="宋体"/>
      <a:font script="Hant" typeface="新細明體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02EC23250E71469D024D71F95844ED" ma:contentTypeVersion="17" ma:contentTypeDescription="Create a new document." ma:contentTypeScope="" ma:versionID="2070f0633dbbb8dd3989efe8167af04e">
  <xsd:schema xmlns:xsd="http://www.w3.org/2001/XMLSchema" xmlns:xs="http://www.w3.org/2001/XMLSchema" xmlns:p="http://schemas.microsoft.com/office/2006/metadata/properties" xmlns:ns2="2696ec1b-9ae2-4b6f-8e9d-7ceeb9681861" xmlns:ns3="f5712015-6c26-406b-be68-e0300d79b31f" targetNamespace="http://schemas.microsoft.com/office/2006/metadata/properties" ma:root="true" ma:fieldsID="9beaa63b2306cf977d0477a73bb54963" ns2:_="" ns3:_="">
    <xsd:import namespace="2696ec1b-9ae2-4b6f-8e9d-7ceeb9681861"/>
    <xsd:import namespace="f5712015-6c26-406b-be68-e0300d79b31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96ec1b-9ae2-4b6f-8e9d-7ceeb968186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0101b6a-51fd-482a-8191-ff0ff6c6739c}" ma:internalName="TaxCatchAll" ma:showField="CatchAllData" ma:web="2696ec1b-9ae2-4b6f-8e9d-7ceeb96818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712015-6c26-406b-be68-e0300d79b3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1ca1ffe-bf44-4fe8-9273-a40e563066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5712015-6c26-406b-be68-e0300d79b31f">
      <Terms xmlns="http://schemas.microsoft.com/office/infopath/2007/PartnerControls"/>
    </lcf76f155ced4ddcb4097134ff3c332f>
    <TaxCatchAll xmlns="2696ec1b-9ae2-4b6f-8e9d-7ceeb9681861" xsi:nil="true"/>
  </documentManagement>
</p:properties>
</file>

<file path=customXml/itemProps1.xml><?xml version="1.0" encoding="utf-8"?>
<ds:datastoreItem xmlns:ds="http://schemas.openxmlformats.org/officeDocument/2006/customXml" ds:itemID="{1D88B985-A8F2-40D7-BBBF-A4FDB5542B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F5EB2D-DE8E-4E68-A792-4B8A6C7779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96ec1b-9ae2-4b6f-8e9d-7ceeb9681861"/>
    <ds:schemaRef ds:uri="f5712015-6c26-406b-be68-e0300d79b3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87E5E6-3D5C-4204-879E-4B66B68AA35C}">
  <ds:schemaRefs>
    <ds:schemaRef ds:uri="http://purl.org/dc/terms/"/>
    <ds:schemaRef ds:uri="http://schemas.microsoft.com/office/2006/documentManagement/types"/>
    <ds:schemaRef ds:uri="f66c9f24-4844-4d15-b9ba-64c15d203fe1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6e074747-d357-474c-8ab5-9b9387a35920"/>
    <ds:schemaRef ds:uri="http://schemas.microsoft.com/sharepoint/v3"/>
    <ds:schemaRef ds:uri="http://schemas.microsoft.com/office/2006/metadata/properties"/>
    <ds:schemaRef ds:uri="http://www.w3.org/XML/1998/namespace"/>
    <ds:schemaRef ds:uri="http://purl.org/dc/dcmitype/"/>
    <ds:schemaRef ds:uri="f5712015-6c26-406b-be68-e0300d79b31f"/>
    <ds:schemaRef ds:uri="2696ec1b-9ae2-4b6f-8e9d-7ceeb968186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13833</TotalTime>
  <Words>695</Words>
  <Application>Microsoft Office PowerPoint</Application>
  <PresentationFormat>On-screen Show (4:3)</PresentationFormat>
  <Paragraphs>87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</cp:lastModifiedBy>
  <cp:revision>538</cp:revision>
  <cp:lastPrinted>2018-05-08T16:45:16Z</cp:lastPrinted>
  <dcterms:modified xsi:type="dcterms:W3CDTF">2024-12-09T19:35:48Z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0x010100FF02EC23250E71469D024D71F95844ED</vt:lpwstr>
  </property>
  <property fmtid="{D5CDD505-2E9C-101B-9397-08002B2CF9AE}" pid="3" name="MediaServiceImageTags">
    <vt:lpwstr/>
  </property>
</Properties>
</file>